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73997"/>
  </p:normalViewPr>
  <p:slideViewPr>
    <p:cSldViewPr snapToGrid="0" snapToObjects="1">
      <p:cViewPr varScale="1">
        <p:scale>
          <a:sx n="81" d="100"/>
          <a:sy n="8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D975F-2222-4E42-8715-22316AA13F78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146C2-BA36-7F43-9A2E-E930FD32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5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2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7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3937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+mn-lt"/>
              </a:rPr>
              <a:t>Poems and Early </a:t>
            </a:r>
            <a:r>
              <a:rPr lang="en-US" sz="4800" b="1" smtClean="0">
                <a:latin typeface="+mn-lt"/>
              </a:rPr>
              <a:t>Child </a:t>
            </a:r>
            <a:br>
              <a:rPr lang="en-US" sz="4800" b="1" smtClean="0">
                <a:latin typeface="+mn-lt"/>
              </a:rPr>
            </a:br>
            <a:r>
              <a:rPr lang="en-US" sz="4800" b="1" smtClean="0">
                <a:latin typeface="+mn-lt"/>
              </a:rPr>
              <a:t>Language Development</a:t>
            </a:r>
            <a:endParaRPr lang="en-US" sz="48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85526" y="3898650"/>
            <a:ext cx="2101515" cy="1167063"/>
          </a:xfrm>
        </p:spPr>
        <p:txBody>
          <a:bodyPr/>
          <a:lstStyle/>
          <a:p>
            <a:r>
              <a:rPr lang="en-US" dirty="0" smtClean="0"/>
              <a:t>Zhen Jiang</a:t>
            </a:r>
          </a:p>
          <a:p>
            <a:r>
              <a:rPr lang="en-US" dirty="0" smtClean="0"/>
              <a:t>May 13,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137429"/>
            <a:ext cx="4838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029"/>
            <a:ext cx="10515600" cy="897171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Introduction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958" y="1313307"/>
            <a:ext cx="3593431" cy="52831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5686" y="1645106"/>
            <a:ext cx="5222785" cy="1323439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ffective: simplicity and brevity of thought.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Helps children pay attention to the patterns of language &amp; encourages vocabulary.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04341" y="1136759"/>
            <a:ext cx="102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070C0"/>
                </a:solidFill>
                <a:effectLst/>
              </a:rPr>
              <a:t>Poetry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4341" y="3451513"/>
            <a:ext cx="93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Aims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8155" y="3945062"/>
            <a:ext cx="3968645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Provide suggestions for early child language educator regarding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2651207" y="3271838"/>
            <a:ext cx="849230" cy="5226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t="23617" r="85" b="23264"/>
          <a:stretch/>
        </p:blipFill>
        <p:spPr>
          <a:xfrm>
            <a:off x="5875870" y="5441623"/>
            <a:ext cx="4469716" cy="1333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22267" y="3699278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mphasis </a:t>
            </a:r>
            <a:r>
              <a:rPr lang="en-US" sz="2000" smtClean="0"/>
              <a:t>on teaching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822267" y="4102320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iff. between genders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22270" y="4508715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Emotional change</a:t>
            </a:r>
            <a:endParaRPr lang="en-US" sz="2000" dirty="0"/>
          </a:p>
        </p:txBody>
      </p:sp>
      <p:sp>
        <p:nvSpPr>
          <p:cNvPr id="5" name="Left Bracket 4"/>
          <p:cNvSpPr/>
          <p:nvPr/>
        </p:nvSpPr>
        <p:spPr>
          <a:xfrm>
            <a:off x="8703733" y="3783943"/>
            <a:ext cx="203199" cy="1038335"/>
          </a:xfrm>
          <a:prstGeom prst="leftBracket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4"/>
            <a:ext cx="10515600" cy="92074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Dataset</a:t>
            </a:r>
            <a:endParaRPr lang="en-US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755" y="1300158"/>
            <a:ext cx="41576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</a:rPr>
              <a:t>Poki</a:t>
            </a:r>
            <a:r>
              <a:rPr lang="en-US" sz="2400" b="1" dirty="0" smtClean="0">
                <a:solidFill>
                  <a:srgbClr val="0070C0"/>
                </a:solidFill>
              </a:rPr>
              <a:t> Dataset </a:t>
            </a:r>
            <a:r>
              <a:rPr lang="en-US" sz="2400" dirty="0" smtClean="0">
                <a:solidFill>
                  <a:srgbClr val="0070C0"/>
                </a:solidFill>
              </a:rPr>
              <a:t>(11MB)</a:t>
            </a:r>
          </a:p>
          <a:p>
            <a:pPr algn="ctr"/>
            <a:r>
              <a:rPr lang="en-US" sz="1000" dirty="0" smtClean="0"/>
              <a:t>https://</a:t>
            </a:r>
            <a:r>
              <a:rPr lang="en-US" sz="1000" dirty="0" err="1" smtClean="0"/>
              <a:t>github.com</a:t>
            </a:r>
            <a:r>
              <a:rPr lang="en-US" sz="1000" dirty="0" smtClean="0"/>
              <a:t>/</a:t>
            </a:r>
            <a:r>
              <a:rPr lang="en-US" sz="1000" dirty="0" err="1" smtClean="0"/>
              <a:t>whipson</a:t>
            </a:r>
            <a:r>
              <a:rPr lang="en-US" sz="1000" dirty="0" smtClean="0"/>
              <a:t>/</a:t>
            </a:r>
            <a:r>
              <a:rPr lang="en-US" sz="1000" dirty="0" err="1" smtClean="0"/>
              <a:t>PoKi</a:t>
            </a:r>
            <a:r>
              <a:rPr lang="en-US" sz="1000" dirty="0" smtClean="0"/>
              <a:t>-Poems-by-Kids/blob/master/</a:t>
            </a:r>
            <a:r>
              <a:rPr lang="en-US" sz="1000" dirty="0" err="1" smtClean="0"/>
              <a:t>README.md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46386" y="2106583"/>
            <a:ext cx="4868589" cy="163121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 corpus of 61,330 poems.</a:t>
            </a:r>
          </a:p>
          <a:p>
            <a:endParaRPr lang="en-US" sz="2000" dirty="0" smtClean="0"/>
          </a:p>
          <a:p>
            <a:r>
              <a:rPr lang="en-US" sz="2000" dirty="0"/>
              <a:t>W</a:t>
            </a:r>
            <a:r>
              <a:rPr lang="en-US" sz="2000" dirty="0" smtClean="0"/>
              <a:t>ritten by children from grades 1 to 12.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specially useful in studying child language.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0124"/>
              </p:ext>
            </p:extLst>
          </p:nvPr>
        </p:nvGraphicFramePr>
        <p:xfrm>
          <a:off x="5809248" y="1371597"/>
          <a:ext cx="6077952" cy="509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827"/>
                <a:gridCol w="442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unique identifier for each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grade (1-12)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name of author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valence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arousal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arousal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dominance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dominance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anger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fear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sadness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sadness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joy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number of non stop words within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probable gender based on author name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772694" y="4544499"/>
            <a:ext cx="37550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90000"/>
                </a:solidFill>
              </a:rPr>
              <a:t>E</a:t>
            </a:r>
            <a:r>
              <a:rPr lang="en-US" sz="2400" dirty="0" smtClean="0">
                <a:solidFill>
                  <a:srgbClr val="990000"/>
                </a:solidFill>
                <a:effectLst/>
              </a:rPr>
              <a:t>motional words: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Scored by intensity analyzed by the NRC Emotion Intensity lexicon.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029325" y="2886075"/>
            <a:ext cx="1171575" cy="255746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953875">
            <a:off x="5219377" y="4382070"/>
            <a:ext cx="757260" cy="238569"/>
          </a:xfrm>
          <a:prstGeom prst="righ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7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 Analysis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5774" y="768498"/>
            <a:ext cx="93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60120" y="1277324"/>
            <a:ext cx="308927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isualize change in the total number of words in a poem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" y="2155732"/>
            <a:ext cx="5699760" cy="46665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1204" y="1813561"/>
            <a:ext cx="6161334" cy="50444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9560" y="1193965"/>
            <a:ext cx="2133600" cy="46166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bg1">
                  <a:lumMod val="65000"/>
                </a:schemeClr>
              </a:gs>
            </a:gsLst>
            <a:lin ang="5400000" scaled="0"/>
          </a:gra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View by gender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960120" y="2743200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1</a:t>
            </a:r>
            <a:endParaRPr lang="en-US" sz="2400" b="1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6739" y="2512367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2</a:t>
            </a:r>
            <a:endParaRPr lang="en-US" sz="2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 Analysis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454" y="1503402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</a:t>
            </a:r>
            <a:r>
              <a:rPr lang="en-US" altLang="zh-CN" sz="2400" b="1">
                <a:solidFill>
                  <a:srgbClr val="0070C0"/>
                </a:solidFill>
              </a:rPr>
              <a:t>2</a:t>
            </a:r>
            <a:endParaRPr lang="en-US" altLang="zh-CN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2530" y="2010787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 dirty="0"/>
              <a:t>the </a:t>
            </a:r>
            <a:r>
              <a:rPr lang="en-US" altLang="zh-CN" sz="2000" dirty="0" smtClean="0"/>
              <a:t>amount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submitted poems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3560" y="1419861"/>
            <a:ext cx="6263462" cy="51280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7284720" y="1892329"/>
            <a:ext cx="1264920" cy="83563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71360" y="3368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44840" y="2987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1017" y="3308773"/>
            <a:ext cx="4365682" cy="224676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Grade </a:t>
            </a:r>
            <a:r>
              <a:rPr lang="en-US" sz="2000" dirty="0"/>
              <a:t>4 </a:t>
            </a:r>
            <a:r>
              <a:rPr lang="en-US" sz="2000" dirty="0" smtClean="0"/>
              <a:t>~ 6: more active poem writers.</a:t>
            </a:r>
          </a:p>
          <a:p>
            <a:endParaRPr lang="en-US" sz="2000" dirty="0"/>
          </a:p>
          <a:p>
            <a:r>
              <a:rPr lang="en-US" sz="2000" dirty="0" smtClean="0"/>
              <a:t>Grade 3: increased dramatically.</a:t>
            </a:r>
          </a:p>
          <a:p>
            <a:endParaRPr lang="en-US" sz="2000" dirty="0"/>
          </a:p>
          <a:p>
            <a:r>
              <a:rPr lang="en-US" sz="2000" dirty="0" smtClean="0"/>
              <a:t>Grade 8: dropped obviously. </a:t>
            </a:r>
          </a:p>
          <a:p>
            <a:endParaRPr lang="en-US" sz="2000" dirty="0"/>
          </a:p>
          <a:p>
            <a:r>
              <a:rPr lang="en-US" sz="2000" dirty="0" smtClean="0"/>
              <a:t>Gender: female submitted more poems.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379458" y="805157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3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394"/>
            <a:ext cx="10515600" cy="972608"/>
          </a:xfrm>
        </p:spPr>
        <p:txBody>
          <a:bodyPr/>
          <a:lstStyle/>
          <a:p>
            <a:pPr algn="ctr"/>
            <a:r>
              <a:rPr lang="en-US" b="1" smtClean="0">
                <a:latin typeface="+mn-lt"/>
              </a:rPr>
              <a:t>Data Analysis</a:t>
            </a:r>
            <a:endParaRPr lang="en-US" b="1"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4301" y="1557868"/>
            <a:ext cx="7830867" cy="51741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34458" y="1875937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Aim 3</a:t>
            </a:r>
          </a:p>
        </p:txBody>
      </p:sp>
      <p:sp>
        <p:nvSpPr>
          <p:cNvPr id="6" name="Rectangle 5"/>
          <p:cNvSpPr/>
          <p:nvPr/>
        </p:nvSpPr>
        <p:spPr>
          <a:xfrm>
            <a:off x="824534" y="2383322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 dirty="0"/>
              <a:t>the </a:t>
            </a:r>
            <a:r>
              <a:rPr lang="en-US" sz="2000" dirty="0" smtClean="0"/>
              <a:t>trends of emotional 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9734" y="952270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Figure 4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1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</a:t>
            </a:r>
            <a:r>
              <a:rPr lang="en-US" b="1" smtClean="0">
                <a:latin typeface="+mn-lt"/>
              </a:rPr>
              <a:t>ummary</a:t>
            </a:r>
            <a:endParaRPr lang="en-US" b="1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07069" y="1283762"/>
            <a:ext cx="9492309" cy="934505"/>
          </a:xfr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hildren </a:t>
            </a:r>
            <a:r>
              <a:rPr lang="en-US" sz="2400" dirty="0"/>
              <a:t>from grade 3 </a:t>
            </a:r>
            <a:r>
              <a:rPr lang="en-US" sz="2400" dirty="0" smtClean="0"/>
              <a:t>start </a:t>
            </a:r>
            <a:r>
              <a:rPr lang="en-US" sz="2400" dirty="0"/>
              <a:t>to develop more interest in writing </a:t>
            </a:r>
            <a:r>
              <a:rPr lang="en-US" sz="2400" dirty="0" smtClean="0"/>
              <a:t>poems.</a:t>
            </a:r>
          </a:p>
          <a:p>
            <a:r>
              <a:rPr lang="en-US" sz="2400" dirty="0" smtClean="0"/>
              <a:t>Female </a:t>
            </a:r>
            <a:r>
              <a:rPr lang="en-US" sz="2400" dirty="0"/>
              <a:t>show more interest at </a:t>
            </a:r>
            <a:r>
              <a:rPr lang="en-US" sz="2400" dirty="0" smtClean="0"/>
              <a:t>writing poems </a:t>
            </a:r>
            <a:r>
              <a:rPr lang="en-US" sz="2400" dirty="0"/>
              <a:t>than males do. </a:t>
            </a:r>
            <a:endParaRPr lang="en-US" sz="2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1617135" y="2807758"/>
            <a:ext cx="8720667" cy="954107"/>
          </a:xfrm>
          <a:prstGeom prst="rect">
            <a:avLst/>
          </a:prstGeom>
          <a:gradFill>
            <a:gsLst>
              <a:gs pos="99000">
                <a:schemeClr val="accent1">
                  <a:lumMod val="0"/>
                  <a:lumOff val="10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/>
              <a:t>emphasis on language education starting at grade </a:t>
            </a:r>
            <a:r>
              <a:rPr lang="en-US" sz="2800" dirty="0" smtClean="0"/>
              <a:t>3.</a:t>
            </a:r>
          </a:p>
          <a:p>
            <a:pPr algn="ctr"/>
            <a:r>
              <a:rPr lang="en-US" sz="2800" dirty="0" smtClean="0"/>
              <a:t>Develop </a:t>
            </a:r>
            <a:r>
              <a:rPr lang="en-US" sz="2800" dirty="0"/>
              <a:t>language skills more efficiently.</a:t>
            </a:r>
          </a:p>
        </p:txBody>
      </p:sp>
      <p:sp>
        <p:nvSpPr>
          <p:cNvPr id="6" name="Down Arrow 5"/>
          <p:cNvSpPr/>
          <p:nvPr/>
        </p:nvSpPr>
        <p:spPr>
          <a:xfrm>
            <a:off x="5537199" y="2363896"/>
            <a:ext cx="744859" cy="330100"/>
          </a:xfrm>
          <a:prstGeom prst="down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470" y="6216638"/>
            <a:ext cx="11133667" cy="523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800" dirty="0" smtClean="0"/>
              <a:t>Improved ability </a:t>
            </a:r>
            <a:r>
              <a:rPr lang="en-US" sz="2800" dirty="0"/>
              <a:t>of manipulating language </a:t>
            </a:r>
            <a:r>
              <a:rPr lang="en-US" sz="2800" dirty="0" smtClean="0"/>
              <a:t>(vocabulary) as children grow up. 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69531" y="4230152"/>
            <a:ext cx="8432836" cy="1423185"/>
            <a:chOff x="821268" y="3908425"/>
            <a:chExt cx="8432836" cy="1423185"/>
          </a:xfrm>
        </p:grpSpPr>
        <p:sp>
          <p:nvSpPr>
            <p:cNvPr id="4" name="Content Placeholder 4"/>
            <p:cNvSpPr txBox="1">
              <a:spLocks/>
            </p:cNvSpPr>
            <p:nvPr/>
          </p:nvSpPr>
          <p:spPr>
            <a:xfrm>
              <a:off x="838199" y="3908425"/>
              <a:ext cx="3632201" cy="5619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When children grow up</a:t>
              </a:r>
              <a:r>
                <a:rPr lang="en-US" sz="2400" smtClean="0"/>
                <a:t>: 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8815" y="4350289"/>
              <a:ext cx="56956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Ability </a:t>
              </a:r>
              <a:r>
                <a:rPr lang="en-US" sz="2400" dirty="0"/>
                <a:t>of writing longer </a:t>
              </a:r>
              <a:r>
                <a:rPr lang="en-US" sz="2400" dirty="0" smtClean="0"/>
                <a:t>poems </a:t>
              </a:r>
              <a:r>
                <a:rPr lang="en-US" sz="2400" dirty="0"/>
                <a:t>is improved.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5748" y="4853011"/>
              <a:ext cx="66383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Words usage to express emotion is changed as well.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1268" y="3908426"/>
              <a:ext cx="8432836" cy="142318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own Arrow 12"/>
          <p:cNvSpPr/>
          <p:nvPr/>
        </p:nvSpPr>
        <p:spPr>
          <a:xfrm>
            <a:off x="5554134" y="5784426"/>
            <a:ext cx="744859" cy="330100"/>
          </a:xfrm>
          <a:prstGeom prst="down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0019" y="2410527"/>
            <a:ext cx="93591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JasmineUPC" panose="02020603050405020304" pitchFamily="18" charset="-34"/>
                <a:cs typeface="JasmineUPC" panose="02020603050405020304" pitchFamily="18" charset="-34"/>
              </a:rPr>
              <a:t>Thanks for your attentions!</a:t>
            </a:r>
            <a:endParaRPr lang="en-US" sz="6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97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318</Words>
  <Application>Microsoft Macintosh PowerPoint</Application>
  <PresentationFormat>Widescreen</PresentationFormat>
  <Paragraphs>87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DengXian</vt:lpstr>
      <vt:lpstr>JasmineUPC</vt:lpstr>
      <vt:lpstr>Arial</vt:lpstr>
      <vt:lpstr>Office Theme</vt:lpstr>
      <vt:lpstr>Poems and Early Child  Language Development</vt:lpstr>
      <vt:lpstr>Introduction</vt:lpstr>
      <vt:lpstr>Dataset</vt:lpstr>
      <vt:lpstr>Data Analysis</vt:lpstr>
      <vt:lpstr>Data Analysis</vt:lpstr>
      <vt:lpstr>Data Analysis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115</cp:revision>
  <dcterms:created xsi:type="dcterms:W3CDTF">2020-05-11T22:50:26Z</dcterms:created>
  <dcterms:modified xsi:type="dcterms:W3CDTF">2020-05-13T00:50:30Z</dcterms:modified>
</cp:coreProperties>
</file>